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81172" autoAdjust="0"/>
  </p:normalViewPr>
  <p:slideViewPr>
    <p:cSldViewPr snapToGrid="0" showGuides="1">
      <p:cViewPr varScale="1">
        <p:scale>
          <a:sx n="78" d="100"/>
          <a:sy n="78" d="100"/>
        </p:scale>
        <p:origin x="13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6D1-85B7-4FC1-8794-13BC5D54D5D4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44BAF-1D23-484F-BE97-256D68A18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217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You can see examples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3399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One versus rest, unbalanced classes.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670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Naïve Bayes , a family of algorithms that share a common principle </a:t>
            </a:r>
          </a:p>
          <a:p>
            <a:pPr marL="228600" indent="-228600">
              <a:buAutoNum type="arabicParenR"/>
            </a:pPr>
            <a:r>
              <a:rPr lang="en-US" dirty="0"/>
              <a:t>Each feature considered </a:t>
            </a:r>
            <a:r>
              <a:rPr lang="en-US" dirty="0" err="1"/>
              <a:t>separatelty</a:t>
            </a:r>
            <a:r>
              <a:rPr lang="en-US" dirty="0"/>
              <a:t>, regardless of an correlations between them!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4108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Very important to notice the functions we bring in</a:t>
            </a:r>
          </a:p>
          <a:p>
            <a:pPr marL="228600" indent="-228600">
              <a:buAutoNum type="arabicParenR"/>
            </a:pPr>
            <a:r>
              <a:rPr lang="en-US" dirty="0"/>
              <a:t>She goes through all the features..</a:t>
            </a:r>
          </a:p>
          <a:p>
            <a:pPr marL="228600" indent="-228600">
              <a:buAutoNum type="arabicParenR"/>
            </a:pPr>
            <a:r>
              <a:rPr lang="en-US" dirty="0"/>
              <a:t>Must [print out the schema. , we need to recode to numerical features.</a:t>
            </a:r>
          </a:p>
          <a:p>
            <a:pPr marL="228600" indent="-228600">
              <a:buAutoNum type="arabicParenR"/>
            </a:pPr>
            <a:r>
              <a:rPr lang="en-US" dirty="0"/>
              <a:t>Check to see the balance between classes., on the right , may be biased….rectified by bootstrapping or resampling the </a:t>
            </a:r>
            <a:r>
              <a:rPr lang="en-US" dirty="0" err="1"/>
              <a:t>df</a:t>
            </a:r>
            <a:r>
              <a:rPr lang="en-US" dirty="0"/>
              <a:t>. </a:t>
            </a:r>
          </a:p>
          <a:p>
            <a:pPr marL="228600" indent="-228600">
              <a:buAutoNum type="arabicParenR"/>
            </a:pPr>
            <a:r>
              <a:rPr lang="en-US" dirty="0"/>
              <a:t>&lt; 1% would be bad.</a:t>
            </a:r>
          </a:p>
          <a:p>
            <a:pPr marL="228600" indent="-228600">
              <a:buAutoNum type="arabicParenR"/>
            </a:pPr>
            <a:r>
              <a:rPr lang="en-US" dirty="0"/>
              <a:t>Call dependent variable ..label. – do up front; click link under format data …to see  material background in formatting data.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4034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err="1"/>
              <a:t>Neeed</a:t>
            </a:r>
            <a:r>
              <a:rPr lang="en-US" dirty="0"/>
              <a:t> all cols in list format. , We need a subset…,note the </a:t>
            </a:r>
            <a:r>
              <a:rPr lang="en-US" dirty="0" err="1"/>
              <a:t>subsetting</a:t>
            </a:r>
            <a:r>
              <a:rPr lang="en-US" dirty="0"/>
              <a:t>, not first or last. </a:t>
            </a:r>
          </a:p>
          <a:p>
            <a:pPr marL="228600" indent="-228600">
              <a:buAutoNum type="arabicParenR"/>
            </a:pPr>
            <a:r>
              <a:rPr lang="en-US" dirty="0"/>
              <a:t>Specify dependent variable., and reformat to numeric vars , zero indexed.</a:t>
            </a:r>
          </a:p>
          <a:p>
            <a:pPr marL="228600" indent="-228600">
              <a:buAutoNum type="arabicParenR"/>
            </a:pPr>
            <a:r>
              <a:rPr lang="en-US" dirty="0"/>
              <a:t>Note the use of the string Indexer function , and get the dependent var correct </a:t>
            </a:r>
          </a:p>
          <a:p>
            <a:pPr marL="228600" indent="-228600">
              <a:buAutoNum type="arabicParenR"/>
            </a:pPr>
            <a:r>
              <a:rPr lang="en-US" dirty="0"/>
              <a:t>We have to convert the </a:t>
            </a:r>
            <a:r>
              <a:rPr lang="en-US" dirty="0" err="1"/>
              <a:t>stringtypesd</a:t>
            </a:r>
            <a:r>
              <a:rPr lang="en-US" dirty="0"/>
              <a:t> to numeric of the </a:t>
            </a:r>
            <a:r>
              <a:rPr lang="en-US" dirty="0" err="1"/>
              <a:t>indep</a:t>
            </a:r>
            <a:r>
              <a:rPr lang="en-US" dirty="0"/>
              <a:t> vars </a:t>
            </a:r>
          </a:p>
          <a:p>
            <a:pPr marL="228600" indent="-228600">
              <a:buAutoNum type="arabicParenR"/>
            </a:pPr>
            <a:r>
              <a:rPr lang="en-US" dirty="0"/>
              <a:t>Code above changes the string to numeric </a:t>
            </a:r>
          </a:p>
          <a:p>
            <a:pPr marL="228600" indent="-228600">
              <a:buAutoNum type="arabicParenR"/>
            </a:pPr>
            <a:r>
              <a:rPr lang="en-US" dirty="0"/>
              <a:t>Check the Schema after the conversion to </a:t>
            </a:r>
            <a:r>
              <a:rPr lang="en-US" dirty="0" err="1"/>
              <a:t>numerixc</a:t>
            </a:r>
            <a:r>
              <a:rPr lang="en-US" dirty="0"/>
              <a:t>. To check al done.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2562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Makes a dictionary from top and bottom 1%, and correct the </a:t>
            </a:r>
            <a:r>
              <a:rPr lang="en-US" dirty="0" err="1"/>
              <a:t>shewnees</a:t>
            </a:r>
            <a:r>
              <a:rPr lang="en-US" dirty="0"/>
              <a:t> …if its greater than 1.</a:t>
            </a:r>
          </a:p>
          <a:p>
            <a:pPr marL="228600" indent="-228600">
              <a:buAutoNum type="arabicParenR"/>
            </a:pPr>
            <a:r>
              <a:rPr lang="en-US" dirty="0"/>
              <a:t>Take the log of it </a:t>
            </a:r>
          </a:p>
          <a:p>
            <a:pPr marL="228600" indent="-228600">
              <a:buAutoNum type="arabicParenR"/>
            </a:pPr>
            <a:r>
              <a:rPr lang="en-US" dirty="0"/>
              <a:t>When its greater or smaller than cap then at the </a:t>
            </a:r>
            <a:r>
              <a:rPr lang="en-US" dirty="0" err="1"/>
              <a:t>gretaes</a:t>
            </a:r>
            <a:r>
              <a:rPr lang="en-US" dirty="0"/>
              <a:t> and smallest of the 1% </a:t>
            </a:r>
          </a:p>
          <a:p>
            <a:pPr marL="228600" indent="-228600">
              <a:buAutoNum type="arabicParenR"/>
            </a:pPr>
            <a:r>
              <a:rPr lang="en-US" dirty="0"/>
              <a:t>There were no changes for </a:t>
            </a:r>
            <a:r>
              <a:rPr lang="en-US" dirty="0" err="1"/>
              <a:t>thid</a:t>
            </a:r>
            <a:r>
              <a:rPr lang="en-US" dirty="0"/>
              <a:t> algorithm, then there was no </a:t>
            </a:r>
            <a:r>
              <a:rPr lang="en-US" dirty="0" err="1"/>
              <a:t>skewnees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On the right we check for negative values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8555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Note the use of her custom Functions</a:t>
            </a:r>
          </a:p>
          <a:p>
            <a:pPr marL="228600" indent="-228600">
              <a:buAutoNum type="arabicParenR"/>
            </a:pPr>
            <a:r>
              <a:rPr lang="en-US" dirty="0"/>
              <a:t>Note the required data format ..frame needs to be in </a:t>
            </a:r>
          </a:p>
          <a:p>
            <a:pPr marL="228600" indent="-228600">
              <a:buAutoNum type="arabicParenR"/>
            </a:pPr>
            <a:r>
              <a:rPr lang="en-US" dirty="0"/>
              <a:t>Need to transform your data into this format (array).</a:t>
            </a:r>
          </a:p>
          <a:p>
            <a:pPr marL="228600" indent="-228600">
              <a:buAutoNum type="arabicParenR"/>
            </a:pPr>
            <a:r>
              <a:rPr lang="en-US" dirty="0" err="1"/>
              <a:t>Whatch</a:t>
            </a:r>
            <a:r>
              <a:rPr lang="en-US" dirty="0"/>
              <a:t> for custom scripts to </a:t>
            </a:r>
            <a:r>
              <a:rPr lang="en-US" dirty="0" err="1"/>
              <a:t>featurize</a:t>
            </a:r>
            <a:r>
              <a:rPr lang="en-US" dirty="0"/>
              <a:t>. Must name “label” and “features” respectively.</a:t>
            </a:r>
          </a:p>
          <a:p>
            <a:pPr marL="228600" indent="-228600">
              <a:buAutoNum type="arabicParenR"/>
            </a:pPr>
            <a:r>
              <a:rPr lang="en-US" dirty="0"/>
              <a:t>Note Zero based indexing</a:t>
            </a:r>
          </a:p>
          <a:p>
            <a:pPr marL="228600" indent="-228600">
              <a:buAutoNum type="arabicParenR"/>
            </a:pPr>
            <a:r>
              <a:rPr lang="en-US" dirty="0"/>
              <a:t>Can tune the entire pipeline at once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769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Normal cv tunes params individually. 4 fits for training and 1 for test.</a:t>
            </a:r>
          </a:p>
          <a:p>
            <a:pPr marL="228600" indent="-228600">
              <a:buAutoNum type="arabicParenR"/>
            </a:pPr>
            <a:r>
              <a:rPr lang="en-US" dirty="0"/>
              <a:t>Average </a:t>
            </a:r>
            <a:r>
              <a:rPr lang="en-US" dirty="0" err="1"/>
              <a:t>evaluartion</a:t>
            </a:r>
            <a:r>
              <a:rPr lang="en-US" dirty="0"/>
              <a:t> over 5 folds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631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ML Pipelines, transformers and </a:t>
            </a:r>
            <a:r>
              <a:rPr lang="en-US" dirty="0" err="1"/>
              <a:t>estmators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Transformers… transform function , estimators , the fit method/</a:t>
            </a:r>
          </a:p>
          <a:p>
            <a:pPr marL="228600" indent="-228600">
              <a:buAutoNum type="arabicParenR"/>
            </a:pPr>
            <a:r>
              <a:rPr lang="en-US" dirty="0"/>
              <a:t>Tokenizer and Hashing TF , are transformers , log reg is the estimator </a:t>
            </a:r>
          </a:p>
          <a:p>
            <a:pPr marL="228600" indent="-228600">
              <a:buAutoNum type="arabicParenR"/>
            </a:pPr>
            <a:r>
              <a:rPr lang="en-US" dirty="0"/>
              <a:t>After the pipeline runs , it becomes a transformer , and is used to </a:t>
            </a:r>
            <a:r>
              <a:rPr lang="en-US" dirty="0" err="1"/>
              <a:t>tranfsform</a:t>
            </a:r>
            <a:r>
              <a:rPr lang="en-US" dirty="0"/>
              <a:t> the input </a:t>
            </a:r>
            <a:r>
              <a:rPr lang="en-US" dirty="0" err="1"/>
              <a:t>df</a:t>
            </a:r>
            <a:r>
              <a:rPr lang="en-US" dirty="0"/>
              <a:t> top predictions ; the pipeline model is used at test timer.</a:t>
            </a:r>
          </a:p>
          <a:p>
            <a:pPr marL="228600" indent="-228600">
              <a:buAutoNum type="arabicParenR"/>
            </a:pPr>
            <a:r>
              <a:rPr lang="en-US" dirty="0"/>
              <a:t>All estimators in the original pi[</a:t>
            </a:r>
            <a:r>
              <a:rPr lang="en-US" dirty="0" err="1"/>
              <a:t>eline</a:t>
            </a:r>
            <a:r>
              <a:rPr lang="en-US" dirty="0"/>
              <a:t> are now transformers.</a:t>
            </a:r>
          </a:p>
          <a:p>
            <a:pPr marL="228600" indent="-228600">
              <a:buAutoNum type="arabicParenR"/>
            </a:pPr>
            <a:r>
              <a:rPr lang="en-US" dirty="0"/>
              <a:t>Now we have test data , we move through the pipeline. </a:t>
            </a:r>
          </a:p>
          <a:p>
            <a:pPr marL="228600" indent="-228600">
              <a:buAutoNum type="arabicParenR"/>
            </a:pPr>
            <a:r>
              <a:rPr lang="en-US" dirty="0"/>
              <a:t>Pipelines ensure </a:t>
            </a:r>
            <a:r>
              <a:rPr lang="en-US" dirty="0" err="1"/>
              <a:t>identiocal</a:t>
            </a:r>
            <a:r>
              <a:rPr lang="en-US" dirty="0"/>
              <a:t> feature </a:t>
            </a:r>
            <a:r>
              <a:rPr lang="en-US" dirty="0" err="1"/>
              <a:t>procfessing</a:t>
            </a:r>
            <a:r>
              <a:rPr lang="en-US" dirty="0"/>
              <a:t> between train and test data.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372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 has </a:t>
            </a:r>
            <a:r>
              <a:rPr lang="en-US" dirty="0" err="1"/>
              <a:t>automal</a:t>
            </a:r>
            <a:r>
              <a:rPr lang="en-US" dirty="0"/>
              <a:t> functions for us that do the lot.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372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NB , notice the </a:t>
            </a:r>
            <a:r>
              <a:rPr lang="en-US" dirty="0" err="1"/>
              <a:t>stringIndexer</a:t>
            </a:r>
            <a:r>
              <a:rPr lang="en-US" dirty="0"/>
              <a:t> , label col text to numbers</a:t>
            </a:r>
          </a:p>
          <a:p>
            <a:pPr marL="228600" indent="-228600">
              <a:buAutoNum type="arabicParenR"/>
            </a:pPr>
            <a:r>
              <a:rPr lang="en-US" dirty="0"/>
              <a:t>Reverse , apply string labels back to indexes.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799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method to </a:t>
            </a:r>
            <a:r>
              <a:rPr lang="en-US" dirty="0" err="1"/>
              <a:t>applt</a:t>
            </a:r>
            <a:r>
              <a:rPr lang="en-US" dirty="0"/>
              <a:t> string to numbers</a:t>
            </a:r>
          </a:p>
          <a:p>
            <a:r>
              <a:rPr lang="en-US" dirty="0"/>
              <a:t>Asses probability of event ..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922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Decision Tree high variance </a:t>
            </a:r>
          </a:p>
          <a:p>
            <a:pPr marL="228600" indent="-228600">
              <a:buAutoNum type="arabicParenR"/>
            </a:pPr>
            <a:r>
              <a:rPr lang="en-US" dirty="0"/>
              <a:t>See the nice comparison..</a:t>
            </a:r>
          </a:p>
          <a:p>
            <a:pPr marL="228600" indent="-228600">
              <a:buAutoNum type="arabicParenR"/>
            </a:pPr>
            <a:r>
              <a:rPr lang="en-US" dirty="0"/>
              <a:t>Notice how Boosting reduces Bias and Variance , but Random forest Reduces variance , but random forest handles over fitting , but </a:t>
            </a:r>
            <a:r>
              <a:rPr lang="en-US" dirty="0" err="1"/>
              <a:t>Boosztin</a:t>
            </a:r>
            <a:r>
              <a:rPr lang="en-US" dirty="0"/>
              <a:t> can overfit!</a:t>
            </a:r>
          </a:p>
          <a:p>
            <a:pPr marL="228600" indent="-228600">
              <a:buAutoNum type="arabicParenR"/>
            </a:pPr>
            <a:r>
              <a:rPr lang="en-US" dirty="0"/>
              <a:t>Notice the serial pattern of boosting, and the </a:t>
            </a:r>
            <a:r>
              <a:rPr lang="en-US" dirty="0" err="1"/>
              <a:t>paral;el</a:t>
            </a:r>
            <a:r>
              <a:rPr lang="en-US" dirty="0"/>
              <a:t> nature of bagging. </a:t>
            </a:r>
          </a:p>
          <a:p>
            <a:pPr marL="228600" indent="-228600">
              <a:buAutoNum type="arabicParenR"/>
            </a:pPr>
            <a:r>
              <a:rPr lang="en-US" dirty="0"/>
              <a:t>Bagging.. Parallel , max vote , choice .. Boosting serial on one another.</a:t>
            </a:r>
          </a:p>
          <a:p>
            <a:pPr marL="228600" indent="-228600">
              <a:buAutoNum type="arabicParenR"/>
            </a:pPr>
            <a:r>
              <a:rPr lang="en-US" dirty="0"/>
              <a:t>Boosting , less time to run ..learns from previous errors,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101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Random Forest , majority class. Single tree prone to noise…</a:t>
            </a:r>
          </a:p>
          <a:p>
            <a:pPr marL="228600" indent="-228600">
              <a:buAutoNum type="arabicParenR"/>
            </a:pPr>
            <a:r>
              <a:rPr lang="en-US" dirty="0"/>
              <a:t>Gradient Boosting ..hierarchical approach., weak learners , define loss function and minimize it.</a:t>
            </a:r>
          </a:p>
          <a:p>
            <a:pPr marL="228600" indent="-228600">
              <a:buAutoNum type="arabicParenR"/>
            </a:pPr>
            <a:r>
              <a:rPr lang="en-US" dirty="0"/>
              <a:t>Input layer is the number of features , hidden gives more features , dependent on the previous features.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013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6634-026A-0593-CD46-48594C78C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240AC-74C3-FB17-2CCD-6A0A672E3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BC003-4B6A-D9CA-4C34-98B57F72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14CA-72AE-ADEF-B81A-BFBF28D3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C6AD1-138B-FC1E-B69D-8B3B0CB6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069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6043-AC04-ADD8-7D8D-28014C5F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E4FF8-89DE-AD49-B690-9088422D8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9422-F52C-A1A7-74C8-6DA6936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F87CF-75E2-2DC5-41AF-E6981D04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F972B-726F-88CE-06D5-F3390086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957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31257-C879-47F5-8E25-C6FD1AEAB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FC187-6DB4-3919-4037-0D9A36C51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CC2B-3FE0-07CD-4B6C-BF41BC66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C9CC-502D-40CA-FDF6-2DDC412A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3881-FFCF-1B6C-90ED-AD53E554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528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B260-8751-5541-CF3B-4AA5E6FB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21A-8F3A-D238-7E23-830D16BC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2FC45-7465-3A9F-C7F0-0D3C7D83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95B50-4F47-6EE0-19AC-EC53FB9A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AD184-8D26-2250-675B-9DA69260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059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A98-57EE-A6D6-D47B-A770B181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4822-B34C-B331-90D8-0FA2BEF2D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F247B-26BD-260A-43FF-70273C89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4824A-51E3-9DE0-9727-04282402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E1D96-8893-33FD-543E-4797F04E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53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BBAD-FA10-1915-B7D4-91FF699E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FCF79-1887-C547-FD40-0A52BA9F2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14B65-3C12-345E-F728-E7AD4FF7C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D6510-9E63-AA4F-022D-3D8151D6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58344-BD64-DCA7-E4D8-208FFFE9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D55DF-81C0-F0B1-6AFE-227E1C5A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136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8DA4-C3E5-5EA5-B24F-06621790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12863-E6CE-4973-0EFC-9091C3562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46FE2-EE77-2430-E02E-CF179E8C4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88677-6901-433E-99FA-AB532F6D2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188BF-93F1-3CB3-0047-0DA881BA1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81BDB-1198-E618-65B3-0C8212B1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578FC-4107-F306-6243-B902C564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AD047-6415-A656-ADE3-E42CE5BE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987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61BD-1BBD-0847-6EFA-C6A63990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C9BBB-ED18-8CF4-9DC6-BD69F520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AA6EB-91B8-F49C-3AD0-81698AA3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9E80-4B2E-1B41-2B1B-A6DE8E73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681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BEDDF-12BE-78E8-5F6A-0BB93C62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7389B9-D1C5-0017-C802-3E8D6E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8738-F474-5479-360E-1836D81F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979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C5A2-82C5-418F-9438-2F155831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DB47E-18D0-E7C3-5A8A-A68AC3A1E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F137-A93E-93B3-9974-B277A7CB4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0D62E-729F-B1B4-D28A-8ADEF887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602E4-9F16-CD9C-1027-6D618A44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BDE7-0F53-65DB-E920-7118BFCF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34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8FFF-6B86-E367-15FC-B5A93AD1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76B84-0A6A-33CB-5A33-4220E2CF8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0FD0E-BFF7-0FC7-F0B8-984F58CC1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D6E8-F807-450E-23C3-0C369227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D213F-43F0-3E83-E4F0-087C2CD6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E6F4-90D4-7A95-FA11-A8E9C880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474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431C2-CB45-3D52-FEA2-A0934C49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771FA-0DC9-4D98-82D7-88CEAF829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49011-33CA-5180-0C54-32F7F3ECB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5879-11BF-4DD9-4596-5863B4116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9EB3-AAD0-CD67-CEB6-3E3EA972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541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B9E1-10DE-405E-7371-9A54F2867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ML Summary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67FB4-653F-FB1C-7DD7-AAAC3679B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0932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73F9-20F9-EA6C-694D-203A669F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694C-D109-9A5E-48C6-73CA78B9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37A23-0B64-5A8B-C27C-8B57F8A25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795" y="0"/>
            <a:ext cx="5931205" cy="229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B2077-AF8B-5CF6-FA90-0BCB9714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5" y="2447529"/>
            <a:ext cx="5759746" cy="1729056"/>
          </a:xfrm>
          <a:prstGeom prst="rect">
            <a:avLst/>
          </a:prstGeom>
          <a:ln w="28575">
            <a:solidFill>
              <a:srgbClr val="FFFFF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41509-B2A0-A860-18E8-EC53DBCD5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41" y="4331646"/>
            <a:ext cx="5759746" cy="2273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D528BC-F28B-32D4-186F-9E4111BBD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16" y="229201"/>
            <a:ext cx="5626389" cy="33212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79CBD8-6899-6F65-0D30-2AA9DE522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007" y="3619334"/>
            <a:ext cx="5089352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43EE5-6C57-29BB-5824-C22ED228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E608-EEDA-8689-288E-6F894484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7A2C4C-2E7D-9E34-1D00-86CFBBF54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110" y="365125"/>
            <a:ext cx="5683542" cy="2781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8342B-8E48-CC3C-3B4A-004072F9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8" y="3711433"/>
            <a:ext cx="5715294" cy="2705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6729-DA47-BDA9-8CE8-98B98C9AA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28663"/>
            <a:ext cx="5988358" cy="225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C6E4D3-85A4-075E-C67E-D8E2C346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3" y="3429000"/>
            <a:ext cx="5931205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E2EED-8D58-CCC5-0E36-DF01F2FF0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E91A-3374-C94B-55FF-D8344A29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15A84-4D01-0D48-ABF6-2B39F775A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861" y="219471"/>
            <a:ext cx="5620039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35985-B0FF-11FC-F150-D72917095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1" y="2762696"/>
            <a:ext cx="5034244" cy="26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D41C9-6DA9-BC83-41AF-296E4F3D9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37801"/>
            <a:ext cx="5924854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A7547-0B33-96DE-92E0-8A2D919AF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8" y="3743184"/>
            <a:ext cx="5759746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A5373-E099-FEB6-9109-9498A7ADA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6A80-AA13-14A4-5FD0-01B8F374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80724-0035-A62C-B8BB-D6A1A33F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404" y="556967"/>
            <a:ext cx="5848651" cy="2044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068B4-6F2D-51D8-2169-86529714A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09" y="2849219"/>
            <a:ext cx="5759746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DD20-9DEF-1943-CA33-EC80FB8D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8301-A841-E99A-C616-ADE2C1C9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335048"/>
            <a:ext cx="10515600" cy="215643"/>
          </a:xfrm>
        </p:spPr>
        <p:txBody>
          <a:bodyPr>
            <a:normAutofit fontScale="90000"/>
          </a:bodyPr>
          <a:lstStyle/>
          <a:p>
            <a:r>
              <a:rPr lang="en-US" dirty="0"/>
              <a:t>48. Coding Activity – Part 1 – Prep Data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52437-F106-33F0-6582-47D5A092B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159" y="1079379"/>
            <a:ext cx="4286470" cy="2349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B9462-F181-98D7-8F28-6B3CF893E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" y="3429000"/>
            <a:ext cx="5118951" cy="115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257BF-300C-47AE-1F49-62DDE10DE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91" y="4493333"/>
            <a:ext cx="4934204" cy="2278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537F6-CEA4-F3E8-164D-91DEA5E4B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323" y="896850"/>
            <a:ext cx="5338541" cy="1908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763EB-F8FF-DEF3-83CF-20EC2B7D0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422" y="3030350"/>
            <a:ext cx="4521432" cy="154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A73490-2F2B-7AC6-570E-445EC91B6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931" y="4896863"/>
            <a:ext cx="4330923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8FFDC-8D5D-E9BD-20DC-D1E177F3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BF45-5398-5CFE-1C5E-782B5230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5"/>
            <a:ext cx="10515600" cy="166216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Formatting continued: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D341C-0969-B268-368B-A5B40F96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406" y="546194"/>
            <a:ext cx="2000353" cy="21400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2A3C-A5D6-41C1-5F0D-3E5A745CD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17" y="2849386"/>
            <a:ext cx="1282766" cy="11592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C2A6C-B8DD-5819-69ED-2A224858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91" y="4462403"/>
            <a:ext cx="2305168" cy="254013"/>
          </a:xfrm>
          <a:prstGeom prst="rect">
            <a:avLst/>
          </a:prstGeom>
          <a:ln w="19050">
            <a:solidFill>
              <a:srgbClr val="FFFF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F6712-4728-F78B-520A-9DBC139C7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349" y="546194"/>
            <a:ext cx="4059651" cy="1828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A397C0-D851-740F-38BA-7973354BE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1340" y="2751248"/>
            <a:ext cx="3835958" cy="25147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793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5199-7BBE-EDD9-FF30-82AF3DCEC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5DE7-2914-E316-C872-59D54476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Transformation example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1C9BF-3CBF-8C4A-C996-AB76A626A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074" y="1335794"/>
            <a:ext cx="4845909" cy="41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1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0B56-F691-20D7-B307-87C472517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FFED-E426-12BD-6A38-6F30C9D62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E096C-1C30-F9E4-2FF0-B6A74D755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895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8AF3-21C1-05E5-EB47-206CC620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3317-B178-92EB-1282-C204348A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6C64-EFFD-EBA3-03D2-69890804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7136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AC6F-8525-2EDB-1A58-356A818F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06B6-878D-DB73-61F2-F5E5C247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FC44-3AEB-43A6-69E7-E97B2EAC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8597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7116-147E-7B06-514D-22AD696F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42. Intro to MLIB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A8AC6-CBEC-2B32-E92B-3F34F7718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99" y="1111596"/>
            <a:ext cx="5467631" cy="2502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D7243-610D-3D10-C27C-E127C1E4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3476"/>
            <a:ext cx="4159464" cy="234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05FFA-0ED7-6EF2-7EFC-14AC4EA3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09" y="639762"/>
            <a:ext cx="4483330" cy="219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D2BF3B-E4D4-E5E5-9B04-C476B8B8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73" y="3920650"/>
            <a:ext cx="5702593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273FA-952B-8750-8ABE-3AEAADE7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BA34-7348-A412-81A4-9A751C4E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8EF4-525F-05E8-AC9D-215893C37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4833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B5B3-30C0-3B05-6707-ECFD7AA0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8337-E13E-AE9D-15D3-BBF484CD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725A-F0C6-32E2-B49A-ED67A6D6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655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4BCE4-1219-85F5-D89C-7CBEA6FD5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9657-1923-CDC8-9111-3E1B1A21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F2D6-65D7-5426-E83B-DCF92F59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732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00005-FC6E-567B-7124-F26BED5E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71BF-A863-3506-A468-7A820300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48611-54AD-A677-C436-875A2BDBC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5433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3A623-7231-8D09-DF11-B9EE1A5B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64B9-60F1-C97D-F046-FE2B2E7C8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2111D-7EEC-5519-71A7-3FC5DE39B2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3176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157E-E33E-B50B-D989-273B2B868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9233-C294-CBD8-43E7-90C69A12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F4C5-9920-051F-430A-0367DE3F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8237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83E5-9EB3-9C66-353A-5FA75D95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D415-DB9B-F59A-69C2-01FAD6C5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96345-62C6-EFDB-2FF3-01E4B9B0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8224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4A9E-33F2-44A0-0DA5-BBBCF7B3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4365-490A-DFBD-785B-CB7E4D5C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F6E1-8465-BFEB-5D55-C3DD80801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819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9B9B0-5ADD-62DE-2F74-96A9850C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4505-F8C2-36FC-4475-E765EBF5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A1BC-A2E6-2F37-05A6-4056BF8B8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872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51E7-D46D-4838-DC3F-9C891C7B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5743-7050-6070-BF6D-954BA56E0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DA527-B0C6-3B04-50B4-8BECFB59EE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701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4037-CD02-EB82-91D6-65EB37C4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AB98-2750-1CE7-732A-F56A08EF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145C3-8B87-1B16-D63A-A412699E6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406" y="251402"/>
            <a:ext cx="4959605" cy="3073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05C0C-DFD6-D19E-22E3-30A38096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9" y="3533041"/>
            <a:ext cx="5534184" cy="3225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63CCC-60DA-CEAA-7AF3-206C20EB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512083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64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0ACFF-66F5-F8C7-0FE4-054857D3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A95-ED3B-1D61-4221-A9EB86AF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CD83-BA82-7014-22E5-D6122C3D1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3627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9E95-AE99-E95F-479B-C12D522E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611F-D2EC-217F-3F45-951A4F2C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D4CD-0D20-F70A-8BEF-97D677B2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7160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0B512-128E-63FD-0175-8A30AEEB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042-9ADC-70CA-B045-D9F2948B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2DA3-D6C2-B898-53E4-2E876C22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321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21F8B-310D-F946-990F-E96965E1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925A-16E7-CD6F-F6FE-AF6F1028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617F-18D8-2D34-7FCF-4C4C477E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5849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58DE2-3D0C-1C47-F83C-B34113BC2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EFC7-A512-87D6-8DF8-8F6E0EA21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AF763-473F-99DD-DFF0-C22D96061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637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9086-B0CC-94D4-E4A0-F523F5A5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219F-CC24-03F6-BA28-7727AAB7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D5F6A-0894-7C0B-ED6F-1E36F6C37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0768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01718-FB20-AB9E-EAB7-1BD0C6DB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9023-DA58-EA25-86C0-6E55BAF1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A3191-1353-58FB-178D-5966D797A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855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D089E-0122-0959-F005-4490AACE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8029-A091-C735-AE2B-BABCE72C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43. Model Selection and tuning.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B3968-B003-6C6A-BE8A-7021776A2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206" y="876184"/>
            <a:ext cx="3549832" cy="224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9DF75-327A-FF30-6071-D830EF62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6" y="3566974"/>
            <a:ext cx="5588287" cy="2692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F2FA5-9D5C-9785-658F-C0E78247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328" y="853940"/>
            <a:ext cx="5283472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7DAFD-97AB-392C-A418-411D49265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7" y="3724132"/>
            <a:ext cx="5416828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DD753-7F64-2044-DFF8-43E29DD8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04EA-B079-821E-5203-10E0B9F2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7" y="298865"/>
            <a:ext cx="10515600" cy="8544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validation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DD1CB-AD07-4317-ED92-F484509BD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787" y="669270"/>
            <a:ext cx="5454930" cy="263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3899A-656C-43AB-E1FB-CED710F7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95" y="3594476"/>
            <a:ext cx="5454930" cy="271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47D4A-AE31-F784-1CAF-DAA0F156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285" y="574015"/>
            <a:ext cx="5261113" cy="273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F12E2-127D-43B4-8B55-72639F6D7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315" y="3852590"/>
            <a:ext cx="5645440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674EF-11EE-0E54-929A-A0C629B0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8132-B100-E4D5-D975-A85E04DB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1EC7-0274-B3D9-C58C-A3B020F9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152" y="229878"/>
            <a:ext cx="5797848" cy="2692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06AA0-8908-4DB7-13FE-478BFE91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52" y="3264626"/>
            <a:ext cx="5588287" cy="2800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F21AE-A07F-13A8-118E-91AD86196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92" y="47245"/>
            <a:ext cx="5413535" cy="19613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3682C-F2C7-57BD-B029-ACE08ED9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792" y="2177256"/>
            <a:ext cx="5316634" cy="22353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5C223-AE5D-97F1-3C27-CF77DE710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744" y="4581260"/>
            <a:ext cx="5950256" cy="19613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884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2C6C-6DF2-0760-9913-0C027F2F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9F40-9D4E-7855-296D-BA6B823D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3859"/>
          </a:xfrm>
        </p:spPr>
        <p:txBody>
          <a:bodyPr>
            <a:normAutofit fontScale="90000"/>
          </a:bodyPr>
          <a:lstStyle/>
          <a:p>
            <a:r>
              <a:rPr lang="en-US" dirty="0"/>
              <a:t>My Custom Functions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C9F3F-5765-D8B3-24AB-DB94022BE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679" y="926971"/>
            <a:ext cx="5835950" cy="25020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B6352-F866-0EE0-C4A4-C9431CAA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3330"/>
            <a:ext cx="5143764" cy="2819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7240C-030A-6E6D-5D96-EB5983A06462}"/>
              </a:ext>
            </a:extLst>
          </p:cNvPr>
          <p:cNvSpPr txBox="1"/>
          <p:nvPr/>
        </p:nvSpPr>
        <p:spPr>
          <a:xfrm>
            <a:off x="5255742" y="4007877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https://spark.apache.org/docs/latest/api/python/reference/pyspark.ml.html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43F83-CBB0-51C6-F51C-12CD2DF5424F}"/>
              </a:ext>
            </a:extLst>
          </p:cNvPr>
          <p:cNvSpPr txBox="1"/>
          <p:nvPr/>
        </p:nvSpPr>
        <p:spPr>
          <a:xfrm>
            <a:off x="5409171" y="523308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https://spark.apache.org/docs/latest/ml-guide.html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FE241-E744-3FF1-3C1D-3773D978B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573" y="365125"/>
            <a:ext cx="469865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CBC5C-F031-6AF7-634E-E44FEE9D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0143-F916-9CF9-46FF-9912F8D1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65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46. Intro to Classification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76F16-815C-CA21-DFBB-AFBD2C269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479" y="553268"/>
            <a:ext cx="4612457" cy="244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5A5BF-316C-40A5-161D-8D4962F25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69" y="3079203"/>
            <a:ext cx="4612457" cy="1054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ACF3B-E477-5B30-81CC-AF1D269E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7065"/>
            <a:ext cx="5835950" cy="234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7DE6B-A00E-71F4-7759-8AD48E1FC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649" y="553268"/>
            <a:ext cx="5212510" cy="218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985BA4-F7E5-FF37-B72F-7AA851AA3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865" y="3447535"/>
            <a:ext cx="5715294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ABE6-4C57-FCAA-84CF-779D20369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8E9EA-F85B-368B-FBF5-E03E9F361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797" y="311105"/>
            <a:ext cx="3563768" cy="1727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3F757-A648-C13E-DCF0-D4B78C09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3473"/>
            <a:ext cx="5505733" cy="186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048AF-C8CD-4E43-465C-DAACF4C24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43" y="4447869"/>
            <a:ext cx="3549832" cy="1866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D97D12-C765-7242-054F-3F27B5A2E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552" y="311105"/>
            <a:ext cx="5848651" cy="2940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AE32C-982C-E7EC-E5FE-765E61D47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920" y="3936911"/>
            <a:ext cx="5855001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3370</TotalTime>
  <Words>706</Words>
  <Application>Microsoft Office PowerPoint</Application>
  <PresentationFormat>Widescreen</PresentationFormat>
  <Paragraphs>75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Spark ML Summary</vt:lpstr>
      <vt:lpstr>42. Intro to MLIB</vt:lpstr>
      <vt:lpstr>PowerPoint Presentation</vt:lpstr>
      <vt:lpstr>43. Model Selection and tuning.</vt:lpstr>
      <vt:lpstr>Cross validation </vt:lpstr>
      <vt:lpstr>PowerPoint Presentation</vt:lpstr>
      <vt:lpstr>My Custom Functions</vt:lpstr>
      <vt:lpstr>46. Intro to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48. Coding Activity – Part 1 – Prep Data</vt:lpstr>
      <vt:lpstr>Formatting continued: </vt:lpstr>
      <vt:lpstr>Transformation example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 Bortz</dc:creator>
  <cp:lastModifiedBy>Graham Bortz</cp:lastModifiedBy>
  <cp:revision>44</cp:revision>
  <dcterms:created xsi:type="dcterms:W3CDTF">2025-11-18T05:29:32Z</dcterms:created>
  <dcterms:modified xsi:type="dcterms:W3CDTF">2025-11-25T10:50:02Z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d8a90e-c522-4829-9625-db8c70f8b095_Enabled">
    <vt:lpwstr>true</vt:lpwstr>
  </property>
  <property fmtid="{D5CDD505-2E9C-101B-9397-08002B2CF9AE}" pid="3" name="MSIP_Label_66d8a90e-c522-4829-9625-db8c70f8b095_SetDate">
    <vt:lpwstr>2025-11-25T05:32:23Z</vt:lpwstr>
  </property>
  <property fmtid="{D5CDD505-2E9C-101B-9397-08002B2CF9AE}" pid="4" name="MSIP_Label_66d8a90e-c522-4829-9625-db8c70f8b095_Method">
    <vt:lpwstr>Privileged</vt:lpwstr>
  </property>
  <property fmtid="{D5CDD505-2E9C-101B-9397-08002B2CF9AE}" pid="5" name="MSIP_Label_66d8a90e-c522-4829-9625-db8c70f8b095_Name">
    <vt:lpwstr>Public</vt:lpwstr>
  </property>
  <property fmtid="{D5CDD505-2E9C-101B-9397-08002B2CF9AE}" pid="6" name="MSIP_Label_66d8a90e-c522-4829-9625-db8c70f8b095_SiteId">
    <vt:lpwstr>cffa6640-7572-4f05-9c64-cd88068c19d4</vt:lpwstr>
  </property>
  <property fmtid="{D5CDD505-2E9C-101B-9397-08002B2CF9AE}" pid="7" name="MSIP_Label_66d8a90e-c522-4829-9625-db8c70f8b095_ActionId">
    <vt:lpwstr>81c50b62-4987-40ca-b06d-b1a1636d6d06</vt:lpwstr>
  </property>
  <property fmtid="{D5CDD505-2E9C-101B-9397-08002B2CF9AE}" pid="8" name="MSIP_Label_66d8a90e-c522-4829-9625-db8c70f8b095_ContentBits">
    <vt:lpwstr>0</vt:lpwstr>
  </property>
  <property fmtid="{D5CDD505-2E9C-101B-9397-08002B2CF9AE}" pid="9" name="MSIP_Label_66d8a90e-c522-4829-9625-db8c70f8b095_Tag">
    <vt:lpwstr>10, 0, 1, 1</vt:lpwstr>
  </property>
</Properties>
</file>